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64" r:id="rId4"/>
    <p:sldId id="257" r:id="rId5"/>
    <p:sldId id="258" r:id="rId6"/>
    <p:sldId id="259" r:id="rId7"/>
    <p:sldId id="260" r:id="rId8"/>
    <p:sldId id="261" r:id="rId9"/>
    <p:sldId id="262" r:id="rId10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75" d="100"/>
          <a:sy n="175" d="100"/>
        </p:scale>
        <p:origin x="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4429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6946a09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3048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774633" y="1602135"/>
            <a:ext cx="3594735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950"/>
              </a:lnSpc>
              <a:spcAft>
                <a:spcPts val="1200"/>
              </a:spcAft>
              <a:buNone/>
            </a:pPr>
            <a:r>
              <a:rPr lang="en-US" sz="4500" b="1" dirty="0">
                <a:solidFill>
                  <a:srgbClr val="1791E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MCP Servers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1934242" y="2383185"/>
            <a:ext cx="5275517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spcAft>
                <a:spcPts val="1800"/>
              </a:spcAft>
              <a:buNone/>
            </a:pPr>
            <a:r>
              <a:rPr lang="en-US" sz="225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Connecting AI to Your Enterprise Data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1851660" y="2954685"/>
            <a:ext cx="5440680" cy="548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6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350" dirty="0">
                <a:solidFill>
                  <a:srgbClr val="73737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 business executive's guide to Model Context Protocol and its strategic value for database integration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381000" y="4762500"/>
            <a:ext cx="8549640" cy="152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January 2026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BFE0BB-C0F4-B06C-E40A-A2DEE387E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6" y="0"/>
            <a:ext cx="7772400" cy="4470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E2074A-A7AA-EB8B-D06C-FF8427958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76" y="0"/>
            <a:ext cx="7772400" cy="44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004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C44545-0C9F-EEB9-4E80-70818676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6" y="0"/>
            <a:ext cx="7772400" cy="44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322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9075" y="428625"/>
            <a:ext cx="0" cy="609600"/>
          </a:xfrm>
          <a:prstGeom prst="line">
            <a:avLst/>
          </a:prstGeom>
          <a:noFill/>
          <a:ln w="57150">
            <a:solidFill>
              <a:srgbClr val="16A085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00050" y="657225"/>
            <a:ext cx="43719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700" b="1" dirty="0">
                <a:solidFill>
                  <a:srgbClr val="1791E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Problem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381000" y="1756023"/>
            <a:ext cx="5943600" cy="772418"/>
          </a:xfrm>
          <a:prstGeom prst="roundRect">
            <a:avLst>
              <a:gd name="adj" fmla="val 4933"/>
            </a:avLst>
          </a:prstGeom>
          <a:solidFill>
            <a:srgbClr val="FEF5E7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0050" y="1756023"/>
            <a:ext cx="0" cy="772418"/>
          </a:xfrm>
          <a:prstGeom prst="line">
            <a:avLst/>
          </a:prstGeom>
          <a:noFill/>
          <a:ln w="38100">
            <a:solidFill>
              <a:srgbClr val="F39C12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71500" y="1908423"/>
            <a:ext cx="5712714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20"/>
              </a:lnSpc>
              <a:spcAft>
                <a:spcPts val="600"/>
              </a:spcAft>
              <a:buNone/>
            </a:pPr>
            <a:r>
              <a:rPr lang="en-US" sz="1350" b="1" dirty="0">
                <a:solidFill>
                  <a:srgbClr val="D6891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Silos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571500" y="2190304"/>
            <a:ext cx="5712714" cy="185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63"/>
              </a:lnSpc>
              <a:buNone/>
            </a:pPr>
            <a:r>
              <a:rPr lang="en-US" sz="975" dirty="0">
                <a:solidFill>
                  <a:srgbClr val="7D660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Critical business data locked in databases that AI cannot access</a:t>
            </a:r>
            <a:endParaRPr lang="en-US" sz="975" dirty="0"/>
          </a:p>
        </p:txBody>
      </p:sp>
      <p:sp>
        <p:nvSpPr>
          <p:cNvPr id="8" name="Text 6"/>
          <p:cNvSpPr/>
          <p:nvPr/>
        </p:nvSpPr>
        <p:spPr>
          <a:xfrm>
            <a:off x="381000" y="2661791"/>
            <a:ext cx="5943600" cy="772418"/>
          </a:xfrm>
          <a:prstGeom prst="roundRect">
            <a:avLst>
              <a:gd name="adj" fmla="val 4933"/>
            </a:avLst>
          </a:prstGeom>
          <a:solidFill>
            <a:srgbClr val="FADBD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00050" y="2661791"/>
            <a:ext cx="0" cy="772418"/>
          </a:xfrm>
          <a:prstGeom prst="line">
            <a:avLst/>
          </a:prstGeom>
          <a:noFill/>
          <a:ln w="38100">
            <a:solidFill>
              <a:srgbClr val="E74C3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71500" y="2814191"/>
            <a:ext cx="5712714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20"/>
              </a:lnSpc>
              <a:spcAft>
                <a:spcPts val="600"/>
              </a:spcAft>
              <a:buNone/>
            </a:pPr>
            <a:r>
              <a:rPr lang="en-US" sz="1350" b="1" dirty="0">
                <a:solidFill>
                  <a:srgbClr val="C0392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Manual Processes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571500" y="3096071"/>
            <a:ext cx="5712714" cy="185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63"/>
              </a:lnSpc>
              <a:buNone/>
            </a:pPr>
            <a:r>
              <a:rPr lang="en-US" sz="975" dirty="0">
                <a:solidFill>
                  <a:srgbClr val="7B241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Teams copy-paste data, creating delays and errors</a:t>
            </a:r>
            <a:endParaRPr lang="en-US" sz="975" dirty="0"/>
          </a:p>
        </p:txBody>
      </p:sp>
      <p:sp>
        <p:nvSpPr>
          <p:cNvPr id="12" name="Text 10"/>
          <p:cNvSpPr/>
          <p:nvPr/>
        </p:nvSpPr>
        <p:spPr>
          <a:xfrm>
            <a:off x="381000" y="3567559"/>
            <a:ext cx="5943600" cy="772418"/>
          </a:xfrm>
          <a:prstGeom prst="roundRect">
            <a:avLst>
              <a:gd name="adj" fmla="val 4933"/>
            </a:avLst>
          </a:prstGeom>
          <a:solidFill>
            <a:srgbClr val="EBF5F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00050" y="3567559"/>
            <a:ext cx="0" cy="772418"/>
          </a:xfrm>
          <a:prstGeom prst="line">
            <a:avLst/>
          </a:prstGeom>
          <a:noFill/>
          <a:ln w="38100">
            <a:solidFill>
              <a:srgbClr val="3498D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71500" y="3719959"/>
            <a:ext cx="5712714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20"/>
              </a:lnSpc>
              <a:spcAft>
                <a:spcPts val="600"/>
              </a:spcAft>
              <a:buNone/>
            </a:pPr>
            <a:r>
              <a:rPr lang="en-US" sz="1350" b="1" dirty="0">
                <a:solidFill>
                  <a:srgbClr val="2874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Concerns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571500" y="4001839"/>
            <a:ext cx="5712714" cy="185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63"/>
              </a:lnSpc>
              <a:buNone/>
            </a:pPr>
            <a:r>
              <a:rPr lang="en-US" sz="975" dirty="0">
                <a:solidFill>
                  <a:srgbClr val="1B4F7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standard way to give AI controlled access</a:t>
            </a:r>
            <a:endParaRPr lang="en-US" sz="975" dirty="0"/>
          </a:p>
        </p:txBody>
      </p:sp>
      <p:sp>
        <p:nvSpPr>
          <p:cNvPr id="16" name="Text 14"/>
          <p:cNvSpPr/>
          <p:nvPr/>
        </p:nvSpPr>
        <p:spPr>
          <a:xfrm>
            <a:off x="6477000" y="1480393"/>
            <a:ext cx="2286000" cy="3135213"/>
          </a:xfrm>
          <a:prstGeom prst="roundRect">
            <a:avLst>
              <a:gd name="adj" fmla="val 3333"/>
            </a:avLst>
          </a:prstGeom>
          <a:solidFill>
            <a:srgbClr val="1A4D7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6667500" y="1670893"/>
            <a:ext cx="1943100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20"/>
              </a:lnSpc>
              <a:spcAft>
                <a:spcPts val="1200"/>
              </a:spcAft>
              <a:buNone/>
            </a:pPr>
            <a:r>
              <a:rPr lang="en-US" sz="13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Impact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6667500" y="2028974"/>
            <a:ext cx="19431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450"/>
              </a:spcAft>
              <a:buNone/>
            </a:pPr>
            <a:r>
              <a:rPr lang="en-US" sz="270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40%</a:t>
            </a:r>
            <a:endParaRPr lang="en-US" sz="2700" dirty="0"/>
          </a:p>
        </p:txBody>
      </p:sp>
      <p:sp>
        <p:nvSpPr>
          <p:cNvPr id="19" name="Text 17"/>
          <p:cNvSpPr/>
          <p:nvPr/>
        </p:nvSpPr>
        <p:spPr>
          <a:xfrm>
            <a:off x="6667500" y="2429024"/>
            <a:ext cx="1943100" cy="297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70"/>
              </a:lnSpc>
              <a:buNone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of work time spent searching for information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6667500" y="2878485"/>
            <a:ext cx="19431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450"/>
              </a:spcAft>
              <a:buNone/>
            </a:pPr>
            <a:r>
              <a:rPr lang="en-US" sz="270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3hrs</a:t>
            </a:r>
            <a:endParaRPr lang="en-US" sz="2700" dirty="0"/>
          </a:p>
        </p:txBody>
      </p:sp>
      <p:sp>
        <p:nvSpPr>
          <p:cNvPr id="21" name="Text 19"/>
          <p:cNvSpPr/>
          <p:nvPr/>
        </p:nvSpPr>
        <p:spPr>
          <a:xfrm>
            <a:off x="6667500" y="3278535"/>
            <a:ext cx="1943100" cy="297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70"/>
              </a:lnSpc>
              <a:buNone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average delay getting answers from data teams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6667500" y="3727996"/>
            <a:ext cx="19431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spcAft>
                <a:spcPts val="450"/>
              </a:spcAft>
              <a:buNone/>
            </a:pPr>
            <a:r>
              <a:rPr lang="en-US" sz="270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$$$</a:t>
            </a:r>
            <a:endParaRPr lang="en-US" sz="2700" dirty="0"/>
          </a:p>
        </p:txBody>
      </p:sp>
      <p:sp>
        <p:nvSpPr>
          <p:cNvPr id="23" name="Text 21"/>
          <p:cNvSpPr/>
          <p:nvPr/>
        </p:nvSpPr>
        <p:spPr>
          <a:xfrm>
            <a:off x="6667500" y="4128046"/>
            <a:ext cx="1943100" cy="297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70"/>
              </a:lnSpc>
              <a:buNone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missed opportunities from slow insights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381000" y="4762500"/>
            <a:ext cx="8549640" cy="152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Without proper integration, AI remains disconnected from your most valuable assets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9075" y="400050"/>
            <a:ext cx="0" cy="571500"/>
          </a:xfrm>
          <a:prstGeom prst="line">
            <a:avLst/>
          </a:prstGeom>
          <a:noFill/>
          <a:ln w="57150">
            <a:solidFill>
              <a:srgbClr val="16A085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00050" y="628650"/>
            <a:ext cx="6256782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Solution: Model Context Protocol</a:t>
            </a:r>
            <a:endParaRPr lang="en-US" sz="2700" dirty="0"/>
          </a:p>
        </p:txBody>
      </p:sp>
      <p:pic>
        <p:nvPicPr>
          <p:cNvPr id="4" name="Image 0" descr="/tmp/rasterized-gradient-27b4c39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272629"/>
            <a:ext cx="8382000" cy="11376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1500" y="1463129"/>
            <a:ext cx="4090226" cy="232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33"/>
              </a:lnSpc>
              <a:spcAft>
                <a:spcPts val="750"/>
              </a:spcAft>
              <a:buNone/>
            </a:pPr>
            <a:r>
              <a:rPr lang="en-US" sz="165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is MCP?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571500" y="1791146"/>
            <a:ext cx="816102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8"/>
              </a:lnSpc>
              <a:buNone/>
            </a:pPr>
            <a:r>
              <a:rPr lang="en-US" sz="1125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 universal standard that allows AI assistants to securely connect to any data source. Think of it as creating secure bridges between AI and your enterprise systems.</a:t>
            </a:r>
            <a:endParaRPr lang="en-US" sz="1125" dirty="0"/>
          </a:p>
        </p:txBody>
      </p:sp>
      <p:sp>
        <p:nvSpPr>
          <p:cNvPr id="7" name="Text 4"/>
          <p:cNvSpPr/>
          <p:nvPr/>
        </p:nvSpPr>
        <p:spPr>
          <a:xfrm>
            <a:off x="381000" y="2649289"/>
            <a:ext cx="2692450" cy="1443633"/>
          </a:xfrm>
          <a:prstGeom prst="roundRect">
            <a:avLst>
              <a:gd name="adj" fmla="val 3959"/>
            </a:avLst>
          </a:prstGeom>
          <a:solidFill>
            <a:srgbClr val="FFFFFF"/>
          </a:solidFill>
          <a:ln w="9525">
            <a:solidFill>
              <a:srgbClr val="D1DCE5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542925" y="2811214"/>
            <a:ext cx="419100" cy="419100"/>
          </a:xfrm>
          <a:prstGeom prst="roundRect">
            <a:avLst>
              <a:gd name="adj" fmla="val 218182"/>
            </a:avLst>
          </a:prstGeom>
          <a:solidFill>
            <a:srgbClr val="16A085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694134" y="2874020"/>
            <a:ext cx="119015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542925" y="3325564"/>
            <a:ext cx="2415972" cy="1827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4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Standardized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542925" y="3584525"/>
            <a:ext cx="2415972" cy="346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One protocol works across PostgreSQL, GitHub, Snyk, and any other platform</a:t>
            </a:r>
            <a:endParaRPr lang="en-US" sz="975" dirty="0"/>
          </a:p>
        </p:txBody>
      </p:sp>
      <p:sp>
        <p:nvSpPr>
          <p:cNvPr id="12" name="Text 9"/>
          <p:cNvSpPr/>
          <p:nvPr/>
        </p:nvSpPr>
        <p:spPr>
          <a:xfrm>
            <a:off x="3225850" y="2562671"/>
            <a:ext cx="2692450" cy="1616869"/>
          </a:xfrm>
          <a:prstGeom prst="roundRect">
            <a:avLst>
              <a:gd name="adj" fmla="val 3535"/>
            </a:avLst>
          </a:prstGeom>
          <a:solidFill>
            <a:srgbClr val="FFFFFF"/>
          </a:solidFill>
          <a:ln w="9525">
            <a:solidFill>
              <a:srgbClr val="D1DCE5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3387775" y="2724596"/>
            <a:ext cx="419100" cy="419100"/>
          </a:xfrm>
          <a:prstGeom prst="roundRect">
            <a:avLst>
              <a:gd name="adj" fmla="val 218182"/>
            </a:avLst>
          </a:prstGeom>
          <a:solidFill>
            <a:srgbClr val="16A085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3538984" y="2787402"/>
            <a:ext cx="119015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3387775" y="3238946"/>
            <a:ext cx="2415972" cy="1827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4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Secure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3387775" y="3497907"/>
            <a:ext cx="2415972" cy="519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Controlled access with proper authentication ensures AI only sees what it should see</a:t>
            </a:r>
            <a:endParaRPr lang="en-US" sz="975" dirty="0"/>
          </a:p>
        </p:txBody>
      </p:sp>
      <p:sp>
        <p:nvSpPr>
          <p:cNvPr id="17" name="Text 14"/>
          <p:cNvSpPr/>
          <p:nvPr/>
        </p:nvSpPr>
        <p:spPr>
          <a:xfrm>
            <a:off x="6070699" y="2649289"/>
            <a:ext cx="2692450" cy="1443633"/>
          </a:xfrm>
          <a:prstGeom prst="roundRect">
            <a:avLst>
              <a:gd name="adj" fmla="val 3959"/>
            </a:avLst>
          </a:prstGeom>
          <a:solidFill>
            <a:srgbClr val="FFFFFF"/>
          </a:solidFill>
          <a:ln w="9525">
            <a:solidFill>
              <a:srgbClr val="D1DCE5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5"/>
          <p:cNvSpPr/>
          <p:nvPr/>
        </p:nvSpPr>
        <p:spPr>
          <a:xfrm>
            <a:off x="6232624" y="2811214"/>
            <a:ext cx="419100" cy="419100"/>
          </a:xfrm>
          <a:prstGeom prst="roundRect">
            <a:avLst>
              <a:gd name="adj" fmla="val 218182"/>
            </a:avLst>
          </a:prstGeom>
          <a:solidFill>
            <a:srgbClr val="16A085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6"/>
          <p:cNvSpPr/>
          <p:nvPr/>
        </p:nvSpPr>
        <p:spPr>
          <a:xfrm>
            <a:off x="6383834" y="2874020"/>
            <a:ext cx="119015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1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6232624" y="3325564"/>
            <a:ext cx="2415972" cy="1827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4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Scalable</a:t>
            </a:r>
            <a:endParaRPr lang="en-US" sz="1200" dirty="0"/>
          </a:p>
        </p:txBody>
      </p:sp>
      <p:sp>
        <p:nvSpPr>
          <p:cNvPr id="21" name="Text 18"/>
          <p:cNvSpPr/>
          <p:nvPr/>
        </p:nvSpPr>
        <p:spPr>
          <a:xfrm>
            <a:off x="6232624" y="3584525"/>
            <a:ext cx="2415972" cy="346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Add new data sources without rebuilding your AI infrastructure from scratch</a:t>
            </a:r>
            <a:endParaRPr lang="en-US" sz="975" dirty="0"/>
          </a:p>
        </p:txBody>
      </p:sp>
      <p:sp>
        <p:nvSpPr>
          <p:cNvPr id="22" name="Text 19"/>
          <p:cNvSpPr/>
          <p:nvPr/>
        </p:nvSpPr>
        <p:spPr>
          <a:xfrm>
            <a:off x="381000" y="4331940"/>
            <a:ext cx="8382000" cy="453330"/>
          </a:xfrm>
          <a:prstGeom prst="roundRect">
            <a:avLst>
              <a:gd name="adj" fmla="val 12607"/>
            </a:avLst>
          </a:prstGeom>
          <a:solidFill>
            <a:srgbClr val="1A4D7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0"/>
          <p:cNvSpPr/>
          <p:nvPr/>
        </p:nvSpPr>
        <p:spPr>
          <a:xfrm>
            <a:off x="552450" y="4465290"/>
            <a:ext cx="819988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Insight: MCP turns your AI from a standalone tool into an integrated member of your technology ecosystem</a:t>
            </a:r>
            <a:endParaRPr lang="en-US" sz="1050" dirty="0"/>
          </a:p>
        </p:txBody>
      </p:sp>
      <p:sp>
        <p:nvSpPr>
          <p:cNvPr id="24" name="Text 21"/>
          <p:cNvSpPr/>
          <p:nvPr/>
        </p:nvSpPr>
        <p:spPr>
          <a:xfrm>
            <a:off x="381000" y="4762500"/>
            <a:ext cx="8549640" cy="152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Context Protocol - Anthropic's open standard for AI-data integration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9075" y="400050"/>
            <a:ext cx="0" cy="571500"/>
          </a:xfrm>
          <a:prstGeom prst="line">
            <a:avLst/>
          </a:prstGeom>
          <a:noFill/>
          <a:ln w="57150">
            <a:solidFill>
              <a:srgbClr val="16A085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00050" y="628650"/>
            <a:ext cx="4371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PostgreSQL MCP Server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381000" y="1552575"/>
            <a:ext cx="2652332" cy="211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67"/>
              </a:lnSpc>
              <a:spcAft>
                <a:spcPts val="750"/>
              </a:spcAft>
              <a:buNone/>
            </a:pPr>
            <a:r>
              <a:rPr lang="en-US" sz="15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It Does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381000" y="1859459"/>
            <a:ext cx="5285232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75"/>
              </a:lnSpc>
              <a:spcAft>
                <a:spcPts val="1050"/>
              </a:spcAft>
              <a:buNone/>
            </a:pPr>
            <a:r>
              <a:rPr lang="en-US" sz="105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Connects AI assistants directly to your PostgreSQL databases to query and extract insights in real-time.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381000" y="2526209"/>
            <a:ext cx="5181600" cy="1405682"/>
          </a:xfrm>
          <a:prstGeom prst="roundRect">
            <a:avLst>
              <a:gd name="adj" fmla="val 4066"/>
            </a:avLst>
          </a:prstGeom>
          <a:solidFill>
            <a:srgbClr val="E8F4F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533400" y="2678609"/>
            <a:ext cx="4974336" cy="1827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40"/>
              </a:lnSpc>
              <a:spcAft>
                <a:spcPts val="750"/>
              </a:spcAft>
              <a:buNone/>
            </a:pPr>
            <a:r>
              <a:rPr lang="en-US" sz="12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Use Cases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33400" y="2956620"/>
            <a:ext cx="4876800" cy="822871"/>
          </a:xfrm>
          <a:prstGeom prst="rect">
            <a:avLst/>
          </a:prstGeom>
          <a:noFill/>
          <a:ln/>
        </p:spPr>
        <p:txBody>
          <a:bodyPr wrap="square" lIns="95250" tIns="0" rIns="0" bIns="0" rtlCol="0" anchor="t"/>
          <a:lstStyle/>
          <a:p>
            <a:pPr marL="95250" indent="-95250" algn="l">
              <a:lnSpc>
                <a:spcPts val="1560"/>
              </a:lnSpc>
              <a:spcAft>
                <a:spcPts val="600"/>
              </a:spcAft>
              <a:buSzPct val="100000"/>
              <a:buChar char="•"/>
            </a:pPr>
            <a:r>
              <a:rPr lang="en-US" sz="975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Ask questions in plain English and get instant answers from live data</a:t>
            </a:r>
            <a:endParaRPr lang="en-US" sz="975" dirty="0"/>
          </a:p>
          <a:p>
            <a:pPr marL="95250" indent="-95250" algn="l">
              <a:lnSpc>
                <a:spcPts val="1560"/>
              </a:lnSpc>
              <a:spcAft>
                <a:spcPts val="600"/>
              </a:spcAft>
              <a:buSzPct val="100000"/>
              <a:buChar char="•"/>
            </a:pPr>
            <a:r>
              <a:rPr lang="en-US" sz="975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custom reports without waiting for data analysts</a:t>
            </a:r>
            <a:endParaRPr lang="en-US" sz="975" dirty="0"/>
          </a:p>
          <a:p>
            <a:pPr marL="95250" indent="-95250" algn="l">
              <a:lnSpc>
                <a:spcPts val="1560"/>
              </a:lnSpc>
              <a:spcAft>
                <a:spcPts val="600"/>
              </a:spcAft>
              <a:buSzPct val="100000"/>
              <a:buChar char="•"/>
            </a:pPr>
            <a:r>
              <a:rPr lang="en-US" sz="975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Identify trends and anomalies through natural language queries</a:t>
            </a:r>
            <a:endParaRPr lang="en-US" sz="975" dirty="0"/>
          </a:p>
        </p:txBody>
      </p:sp>
      <p:sp>
        <p:nvSpPr>
          <p:cNvPr id="9" name="Text 7"/>
          <p:cNvSpPr/>
          <p:nvPr/>
        </p:nvSpPr>
        <p:spPr>
          <a:xfrm>
            <a:off x="381000" y="4065240"/>
            <a:ext cx="5181600" cy="439936"/>
          </a:xfrm>
          <a:prstGeom prst="roundRect">
            <a:avLst>
              <a:gd name="adj" fmla="val 12991"/>
            </a:avLst>
          </a:prstGeom>
          <a:solidFill>
            <a:srgbClr val="FFF9E6"/>
          </a:solidFill>
          <a:ln w="19050">
            <a:solidFill>
              <a:srgbClr val="F39C12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514350" y="4198590"/>
            <a:ext cx="5013198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7D660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Speed Impact: Reduces data query time from hours to seconds</a:t>
            </a:r>
            <a:endParaRPr lang="en-US" sz="975" dirty="0"/>
          </a:p>
        </p:txBody>
      </p:sp>
      <p:sp>
        <p:nvSpPr>
          <p:cNvPr id="11" name="Text 9"/>
          <p:cNvSpPr/>
          <p:nvPr/>
        </p:nvSpPr>
        <p:spPr>
          <a:xfrm>
            <a:off x="5715000" y="1023193"/>
            <a:ext cx="3048000" cy="4011662"/>
          </a:xfrm>
          <a:prstGeom prst="roundRect">
            <a:avLst>
              <a:gd name="adj" fmla="val 2500"/>
            </a:avLst>
          </a:prstGeom>
          <a:solidFill>
            <a:srgbClr val="1A4D7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5905500" y="1213693"/>
            <a:ext cx="2720340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20"/>
              </a:lnSpc>
              <a:spcAft>
                <a:spcPts val="1200"/>
              </a:spcAft>
              <a:buNone/>
            </a:pPr>
            <a:r>
              <a:rPr lang="en-US" sz="13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Benefits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5905500" y="1571774"/>
            <a:ext cx="2667000" cy="758130"/>
          </a:xfrm>
          <a:prstGeom prst="roundRect">
            <a:avLst>
              <a:gd name="adj" fmla="val 5026"/>
            </a:avLst>
          </a:prstGeom>
          <a:solidFill>
            <a:srgbClr val="16A085">
              <a:alpha val="2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5919788" y="1571774"/>
            <a:ext cx="0" cy="758130"/>
          </a:xfrm>
          <a:prstGeom prst="line">
            <a:avLst/>
          </a:prstGeom>
          <a:noFill/>
          <a:ln w="28575">
            <a:solidFill>
              <a:srgbClr val="16A085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048375" y="1686074"/>
            <a:ext cx="245802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50"/>
              </a:spcAft>
              <a:buNone/>
            </a:pPr>
            <a:r>
              <a:rPr lang="en-US" sz="105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Faster Decisions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6048375" y="1895624"/>
            <a:ext cx="2458022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Executives get real-time insights without technical bottlenecks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5905500" y="2463254"/>
            <a:ext cx="2667000" cy="758130"/>
          </a:xfrm>
          <a:prstGeom prst="roundRect">
            <a:avLst>
              <a:gd name="adj" fmla="val 5026"/>
            </a:avLst>
          </a:prstGeom>
          <a:solidFill>
            <a:srgbClr val="16A085">
              <a:alpha val="2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5919788" y="2463254"/>
            <a:ext cx="0" cy="758130"/>
          </a:xfrm>
          <a:prstGeom prst="line">
            <a:avLst/>
          </a:prstGeom>
          <a:noFill/>
          <a:ln w="28575">
            <a:solidFill>
              <a:srgbClr val="16A085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048375" y="2577554"/>
            <a:ext cx="245802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50"/>
              </a:spcAft>
              <a:buNone/>
            </a:pPr>
            <a:r>
              <a:rPr lang="en-US" sz="105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Cost Reduction</a:t>
            </a:r>
            <a:endParaRPr lang="en-US" sz="1050" dirty="0"/>
          </a:p>
        </p:txBody>
      </p:sp>
      <p:sp>
        <p:nvSpPr>
          <p:cNvPr id="20" name="Text 18"/>
          <p:cNvSpPr/>
          <p:nvPr/>
        </p:nvSpPr>
        <p:spPr>
          <a:xfrm>
            <a:off x="6048375" y="2787104"/>
            <a:ext cx="2458022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Reduce analyst workload on routine queries by up to 70%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5905500" y="3354735"/>
            <a:ext cx="2667000" cy="758130"/>
          </a:xfrm>
          <a:prstGeom prst="roundRect">
            <a:avLst>
              <a:gd name="adj" fmla="val 5026"/>
            </a:avLst>
          </a:prstGeom>
          <a:solidFill>
            <a:srgbClr val="16A085">
              <a:alpha val="2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5919788" y="3354735"/>
            <a:ext cx="0" cy="758130"/>
          </a:xfrm>
          <a:prstGeom prst="line">
            <a:avLst/>
          </a:prstGeom>
          <a:noFill/>
          <a:ln w="28575">
            <a:solidFill>
              <a:srgbClr val="16A085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6048375" y="3469035"/>
            <a:ext cx="245802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50"/>
              </a:spcAft>
              <a:buNone/>
            </a:pPr>
            <a:r>
              <a:rPr lang="en-US" sz="105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Democratization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6048375" y="3678585"/>
            <a:ext cx="2458022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Non-technical teams access insights independently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5905500" y="4246215"/>
            <a:ext cx="2667000" cy="598140"/>
          </a:xfrm>
          <a:prstGeom prst="roundRect">
            <a:avLst>
              <a:gd name="adj" fmla="val 6370"/>
            </a:avLst>
          </a:prstGeom>
          <a:solidFill>
            <a:srgbClr val="16A085">
              <a:alpha val="2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Shape 24"/>
          <p:cNvSpPr/>
          <p:nvPr/>
        </p:nvSpPr>
        <p:spPr>
          <a:xfrm>
            <a:off x="5919788" y="4246215"/>
            <a:ext cx="0" cy="598140"/>
          </a:xfrm>
          <a:prstGeom prst="line">
            <a:avLst/>
          </a:prstGeom>
          <a:noFill/>
          <a:ln w="28575">
            <a:solidFill>
              <a:srgbClr val="16A085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048375" y="4360515"/>
            <a:ext cx="245802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50"/>
              </a:spcAft>
              <a:buNone/>
            </a:pPr>
            <a:r>
              <a:rPr lang="en-US" sz="105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Audit Trail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6048375" y="4570065"/>
            <a:ext cx="245802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 queries logged for compliance and security</a:t>
            </a:r>
            <a:endParaRPr lang="en-US" sz="900" dirty="0"/>
          </a:p>
        </p:txBody>
      </p:sp>
      <p:sp>
        <p:nvSpPr>
          <p:cNvPr id="29" name="Text 27"/>
          <p:cNvSpPr/>
          <p:nvPr/>
        </p:nvSpPr>
        <p:spPr>
          <a:xfrm>
            <a:off x="381000" y="4762500"/>
            <a:ext cx="8549640" cy="152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Read-only access ensures data safety while enabling powerful analytics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9075" y="400050"/>
            <a:ext cx="0" cy="571500"/>
          </a:xfrm>
          <a:prstGeom prst="line">
            <a:avLst/>
          </a:prstGeom>
          <a:noFill/>
          <a:ln w="57150">
            <a:solidFill>
              <a:srgbClr val="16A085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00050" y="628650"/>
            <a:ext cx="5071491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 and Snyk MCP Servers</a:t>
            </a:r>
            <a:endParaRPr lang="en-US" sz="2700" dirty="0"/>
          </a:p>
        </p:txBody>
      </p:sp>
      <p:pic>
        <p:nvPicPr>
          <p:cNvPr id="4" name="Image 0" descr="/tmp/rasterized-gradient-7e80f76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434405"/>
            <a:ext cx="4114800" cy="268619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52450" y="1605855"/>
            <a:ext cx="1933385" cy="211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67"/>
              </a:lnSpc>
              <a:spcAft>
                <a:spcPts val="300"/>
              </a:spcAft>
              <a:buNone/>
            </a:pPr>
            <a:r>
              <a:rPr lang="en-US" sz="15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552450" y="1855589"/>
            <a:ext cx="3847338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900"/>
              </a:spcAft>
              <a:buNone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Code Repository Intelligence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552450" y="2129879"/>
            <a:ext cx="3771900" cy="800100"/>
          </a:xfrm>
          <a:prstGeom prst="roundRect">
            <a:avLst>
              <a:gd name="adj" fmla="val 4762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666750" y="2244179"/>
            <a:ext cx="3614166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50"/>
              </a:spcAft>
              <a:buNone/>
            </a:pPr>
            <a:r>
              <a:rPr lang="en-US" sz="975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It Does</a:t>
            </a:r>
            <a:endParaRPr lang="en-US" sz="975" dirty="0"/>
          </a:p>
        </p:txBody>
      </p:sp>
      <p:sp>
        <p:nvSpPr>
          <p:cNvPr id="9" name="Text 6"/>
          <p:cNvSpPr/>
          <p:nvPr/>
        </p:nvSpPr>
        <p:spPr>
          <a:xfrm>
            <a:off x="666750" y="2444204"/>
            <a:ext cx="3614166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63"/>
              </a:lnSpc>
              <a:buNone/>
            </a:pPr>
            <a:r>
              <a:rPr lang="en-US" sz="9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accesses repositories, pull requests, and issues to understand your codebase</a:t>
            </a:r>
            <a:endParaRPr lang="en-US" sz="975" dirty="0"/>
          </a:p>
        </p:txBody>
      </p:sp>
      <p:sp>
        <p:nvSpPr>
          <p:cNvPr id="10" name="Text 7"/>
          <p:cNvSpPr/>
          <p:nvPr/>
        </p:nvSpPr>
        <p:spPr>
          <a:xfrm>
            <a:off x="552450" y="3025229"/>
            <a:ext cx="3847338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975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Value</a:t>
            </a:r>
            <a:endParaRPr lang="en-US" sz="975" dirty="0"/>
          </a:p>
        </p:txBody>
      </p:sp>
      <p:sp>
        <p:nvSpPr>
          <p:cNvPr id="11" name="Text 8"/>
          <p:cNvSpPr/>
          <p:nvPr/>
        </p:nvSpPr>
        <p:spPr>
          <a:xfrm>
            <a:off x="552450" y="3244304"/>
            <a:ext cx="3771900" cy="704850"/>
          </a:xfrm>
          <a:prstGeom prst="rect">
            <a:avLst/>
          </a:prstGeom>
          <a:noFill/>
          <a:ln/>
        </p:spPr>
        <p:txBody>
          <a:bodyPr wrap="square" lIns="85725" tIns="0" rIns="0" bIns="0" rtlCol="0" anchor="t"/>
          <a:lstStyle/>
          <a:p>
            <a:pPr marL="85725" indent="-85725" algn="l">
              <a:lnSpc>
                <a:spcPts val="1350"/>
              </a:lnSpc>
              <a:spcAft>
                <a:spcPts val="450"/>
              </a:spcAft>
              <a:buSzPct val="100000"/>
              <a:buChar char="•"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New developers understand codebases 60% faster</a:t>
            </a:r>
            <a:endParaRPr lang="en-US" sz="900" dirty="0"/>
          </a:p>
          <a:p>
            <a:pPr marL="85725" indent="-85725" algn="l">
              <a:lnSpc>
                <a:spcPts val="1350"/>
              </a:lnSpc>
              <a:spcAft>
                <a:spcPts val="450"/>
              </a:spcAft>
              <a:buSzPct val="100000"/>
              <a:buChar char="•"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Code review automation identifies potential issues</a:t>
            </a:r>
            <a:endParaRPr lang="en-US" sz="900" dirty="0"/>
          </a:p>
          <a:p>
            <a:pPr marL="85725" indent="-85725" algn="l">
              <a:lnSpc>
                <a:spcPts val="1350"/>
              </a:lnSpc>
              <a:spcAft>
                <a:spcPts val="450"/>
              </a:spcAft>
              <a:buSzPct val="100000"/>
              <a:buChar char="•"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Auto-generate technical documentation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381000" y="4234904"/>
            <a:ext cx="4114800" cy="388590"/>
          </a:xfrm>
          <a:prstGeom prst="roundRect">
            <a:avLst>
              <a:gd name="adj" fmla="val 9805"/>
            </a:avLst>
          </a:prstGeom>
          <a:solidFill>
            <a:srgbClr val="E8F4F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Shape 10"/>
          <p:cNvSpPr/>
          <p:nvPr/>
        </p:nvSpPr>
        <p:spPr>
          <a:xfrm>
            <a:off x="395288" y="4234904"/>
            <a:ext cx="0" cy="388590"/>
          </a:xfrm>
          <a:prstGeom prst="line">
            <a:avLst/>
          </a:prstGeom>
          <a:noFill/>
          <a:ln w="28575">
            <a:solidFill>
              <a:srgbClr val="16A0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23875" y="4349204"/>
            <a:ext cx="393477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ROI: 15-20 hours saved per developer monthly on code reviews</a:t>
            </a:r>
            <a:endParaRPr lang="en-US" sz="900" dirty="0"/>
          </a:p>
        </p:txBody>
      </p:sp>
      <p:pic>
        <p:nvPicPr>
          <p:cNvPr id="15" name="Image 1" descr="/tmp/rasterized-gradient-ff2152a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200" y="1434405"/>
            <a:ext cx="4114800" cy="2686199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4819650" y="1605855"/>
            <a:ext cx="1933385" cy="211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67"/>
              </a:lnSpc>
              <a:spcAft>
                <a:spcPts val="300"/>
              </a:spcAft>
              <a:buNone/>
            </a:pPr>
            <a:r>
              <a:rPr lang="en-US" sz="15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Snyk</a:t>
            </a:r>
            <a:endParaRPr lang="en-US" sz="1500" dirty="0"/>
          </a:p>
        </p:txBody>
      </p:sp>
      <p:sp>
        <p:nvSpPr>
          <p:cNvPr id="17" name="Text 13"/>
          <p:cNvSpPr/>
          <p:nvPr/>
        </p:nvSpPr>
        <p:spPr>
          <a:xfrm>
            <a:off x="4819650" y="1855589"/>
            <a:ext cx="3847338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900"/>
              </a:spcAft>
              <a:buNone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and Compliance</a:t>
            </a:r>
            <a:endParaRPr lang="en-US" sz="900" dirty="0"/>
          </a:p>
        </p:txBody>
      </p:sp>
      <p:sp>
        <p:nvSpPr>
          <p:cNvPr id="18" name="Text 14"/>
          <p:cNvSpPr/>
          <p:nvPr/>
        </p:nvSpPr>
        <p:spPr>
          <a:xfrm>
            <a:off x="4819650" y="2129879"/>
            <a:ext cx="3771900" cy="800100"/>
          </a:xfrm>
          <a:prstGeom prst="roundRect">
            <a:avLst>
              <a:gd name="adj" fmla="val 4762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5"/>
          <p:cNvSpPr/>
          <p:nvPr/>
        </p:nvSpPr>
        <p:spPr>
          <a:xfrm>
            <a:off x="4933950" y="2244179"/>
            <a:ext cx="3614166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50"/>
              </a:spcAft>
              <a:buNone/>
            </a:pPr>
            <a:r>
              <a:rPr lang="en-US" sz="975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It Does</a:t>
            </a:r>
            <a:endParaRPr lang="en-US" sz="975" dirty="0"/>
          </a:p>
        </p:txBody>
      </p:sp>
      <p:sp>
        <p:nvSpPr>
          <p:cNvPr id="20" name="Text 16"/>
          <p:cNvSpPr/>
          <p:nvPr/>
        </p:nvSpPr>
        <p:spPr>
          <a:xfrm>
            <a:off x="4933950" y="2444204"/>
            <a:ext cx="3614166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63"/>
              </a:lnSpc>
              <a:buNone/>
            </a:pPr>
            <a:r>
              <a:rPr lang="en-US" sz="9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Scans code for vulnerabilities and security risks across your entire stack</a:t>
            </a:r>
            <a:endParaRPr lang="en-US" sz="975" dirty="0"/>
          </a:p>
        </p:txBody>
      </p:sp>
      <p:sp>
        <p:nvSpPr>
          <p:cNvPr id="21" name="Text 17"/>
          <p:cNvSpPr/>
          <p:nvPr/>
        </p:nvSpPr>
        <p:spPr>
          <a:xfrm>
            <a:off x="4819650" y="3025229"/>
            <a:ext cx="3847338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975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Value</a:t>
            </a:r>
            <a:endParaRPr lang="en-US" sz="975" dirty="0"/>
          </a:p>
        </p:txBody>
      </p:sp>
      <p:sp>
        <p:nvSpPr>
          <p:cNvPr id="22" name="Text 18"/>
          <p:cNvSpPr/>
          <p:nvPr/>
        </p:nvSpPr>
        <p:spPr>
          <a:xfrm>
            <a:off x="4819650" y="3244304"/>
            <a:ext cx="3771900" cy="704850"/>
          </a:xfrm>
          <a:prstGeom prst="rect">
            <a:avLst/>
          </a:prstGeom>
          <a:noFill/>
          <a:ln/>
        </p:spPr>
        <p:txBody>
          <a:bodyPr wrap="square" lIns="85725" tIns="0" rIns="0" bIns="0" rtlCol="0" anchor="t"/>
          <a:lstStyle/>
          <a:p>
            <a:pPr marL="85725" indent="-85725" algn="l">
              <a:lnSpc>
                <a:spcPts val="1350"/>
              </a:lnSpc>
              <a:spcAft>
                <a:spcPts val="450"/>
              </a:spcAft>
              <a:buSzPct val="100000"/>
              <a:buChar char="•"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alerts on critical vulnerabilities instantly</a:t>
            </a:r>
            <a:endParaRPr lang="en-US" sz="900" dirty="0"/>
          </a:p>
          <a:p>
            <a:pPr marL="85725" indent="-85725" algn="l">
              <a:lnSpc>
                <a:spcPts val="1350"/>
              </a:lnSpc>
              <a:spcAft>
                <a:spcPts val="450"/>
              </a:spcAft>
              <a:buSzPct val="100000"/>
              <a:buChar char="•"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Catch issues before they reach production</a:t>
            </a:r>
            <a:endParaRPr lang="en-US" sz="900" dirty="0"/>
          </a:p>
          <a:p>
            <a:pPr marL="85725" indent="-85725" algn="l">
              <a:lnSpc>
                <a:spcPts val="1350"/>
              </a:lnSpc>
              <a:spcAft>
                <a:spcPts val="450"/>
              </a:spcAft>
              <a:buSzPct val="100000"/>
              <a:buChar char="•"/>
            </a:pPr>
            <a:r>
              <a:rPr lang="en-US" sz="90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security audit trails</a:t>
            </a:r>
            <a:endParaRPr lang="en-US" sz="900" dirty="0"/>
          </a:p>
        </p:txBody>
      </p:sp>
      <p:sp>
        <p:nvSpPr>
          <p:cNvPr id="23" name="Text 19"/>
          <p:cNvSpPr/>
          <p:nvPr/>
        </p:nvSpPr>
        <p:spPr>
          <a:xfrm>
            <a:off x="4648200" y="4234904"/>
            <a:ext cx="4114800" cy="388590"/>
          </a:xfrm>
          <a:prstGeom prst="roundRect">
            <a:avLst>
              <a:gd name="adj" fmla="val 9805"/>
            </a:avLst>
          </a:prstGeom>
          <a:solidFill>
            <a:srgbClr val="FFEEEE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Shape 20"/>
          <p:cNvSpPr/>
          <p:nvPr/>
        </p:nvSpPr>
        <p:spPr>
          <a:xfrm>
            <a:off x="4662488" y="4234904"/>
            <a:ext cx="0" cy="388590"/>
          </a:xfrm>
          <a:prstGeom prst="line">
            <a:avLst/>
          </a:prstGeom>
          <a:noFill/>
          <a:ln w="28575">
            <a:solidFill>
              <a:srgbClr val="E74C3C"/>
            </a:solidFill>
            <a:prstDash val="solid"/>
          </a:ln>
        </p:spPr>
      </p:sp>
      <p:sp>
        <p:nvSpPr>
          <p:cNvPr id="25" name="Text 21"/>
          <p:cNvSpPr/>
          <p:nvPr/>
        </p:nvSpPr>
        <p:spPr>
          <a:xfrm>
            <a:off x="4791075" y="4349204"/>
            <a:ext cx="393477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7B241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Risk Mitigation: Average data breach costs $4.45M</a:t>
            </a:r>
            <a:endParaRPr lang="en-US" sz="900" dirty="0"/>
          </a:p>
        </p:txBody>
      </p:sp>
      <p:sp>
        <p:nvSpPr>
          <p:cNvPr id="26" name="Text 22"/>
          <p:cNvSpPr/>
          <p:nvPr/>
        </p:nvSpPr>
        <p:spPr>
          <a:xfrm>
            <a:off x="381000" y="4762500"/>
            <a:ext cx="8549640" cy="152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Both integrations provide read-only access with full audit logging for security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9075" y="438150"/>
            <a:ext cx="0" cy="571500"/>
          </a:xfrm>
          <a:prstGeom prst="line">
            <a:avLst/>
          </a:prstGeom>
          <a:noFill/>
          <a:ln w="57150">
            <a:solidFill>
              <a:srgbClr val="16A085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00050" y="666750"/>
            <a:ext cx="4371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Implementation Roadmap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381000" y="1159371"/>
            <a:ext cx="2730550" cy="1363712"/>
          </a:xfrm>
          <a:prstGeom prst="roundRect">
            <a:avLst>
              <a:gd name="adj" fmla="val 5588"/>
            </a:avLst>
          </a:prstGeom>
          <a:solidFill>
            <a:srgbClr val="FFFFFF"/>
          </a:solidFill>
          <a:ln w="19050">
            <a:solidFill>
              <a:srgbClr val="16A085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33400" y="1083171"/>
            <a:ext cx="560040" cy="171450"/>
          </a:xfrm>
          <a:prstGeom prst="roundRect">
            <a:avLst>
              <a:gd name="adj" fmla="val 55556"/>
            </a:avLst>
          </a:prstGeom>
          <a:solidFill>
            <a:srgbClr val="16A085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609600" y="1102221"/>
            <a:ext cx="41579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PHASE 1</a:t>
            </a:r>
            <a:endParaRPr lang="en-US" sz="750" dirty="0"/>
          </a:p>
        </p:txBody>
      </p:sp>
      <p:sp>
        <p:nvSpPr>
          <p:cNvPr id="7" name="Text 5"/>
          <p:cNvSpPr/>
          <p:nvPr/>
        </p:nvSpPr>
        <p:spPr>
          <a:xfrm>
            <a:off x="533400" y="1368921"/>
            <a:ext cx="247426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spcBef>
                <a:spcPts val="300"/>
              </a:spcBef>
              <a:spcAft>
                <a:spcPts val="375"/>
              </a:spcAft>
              <a:buNone/>
            </a:pPr>
            <a:r>
              <a:rPr lang="en-US" sz="1125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Discovery</a:t>
            </a:r>
            <a:endParaRPr lang="en-US" sz="1125" dirty="0"/>
          </a:p>
        </p:txBody>
      </p:sp>
      <p:sp>
        <p:nvSpPr>
          <p:cNvPr id="8" name="Text 6"/>
          <p:cNvSpPr/>
          <p:nvPr/>
        </p:nvSpPr>
        <p:spPr>
          <a:xfrm>
            <a:off x="533400" y="1587996"/>
            <a:ext cx="247426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 1-2</a:t>
            </a:r>
            <a:endParaRPr lang="en-US" sz="825" dirty="0"/>
          </a:p>
        </p:txBody>
      </p:sp>
      <p:sp>
        <p:nvSpPr>
          <p:cNvPr id="9" name="Text 7"/>
          <p:cNvSpPr/>
          <p:nvPr/>
        </p:nvSpPr>
        <p:spPr>
          <a:xfrm>
            <a:off x="533400" y="1791742"/>
            <a:ext cx="2425750" cy="578941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marL="76200" indent="-76200" algn="l">
              <a:lnSpc>
                <a:spcPts val="1170"/>
              </a:lnSpc>
              <a:spcAft>
                <a:spcPts val="225"/>
              </a:spcAft>
              <a:buSzPct val="100000"/>
              <a:buChar char="•"/>
            </a:pP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Identify data sources</a:t>
            </a:r>
            <a:endParaRPr lang="en-US" sz="900" dirty="0"/>
          </a:p>
          <a:p>
            <a:pPr marL="76200" indent="-76200" algn="l">
              <a:lnSpc>
                <a:spcPts val="1170"/>
              </a:lnSpc>
              <a:spcAft>
                <a:spcPts val="225"/>
              </a:spcAft>
              <a:buSzPct val="100000"/>
              <a:buChar char="•"/>
            </a:pP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Assess security</a:t>
            </a:r>
            <a:endParaRPr lang="en-US" sz="900" dirty="0"/>
          </a:p>
          <a:p>
            <a:pPr marL="76200" indent="-76200" algn="l">
              <a:lnSpc>
                <a:spcPts val="1170"/>
              </a:lnSpc>
              <a:spcAft>
                <a:spcPts val="225"/>
              </a:spcAft>
              <a:buSzPct val="100000"/>
              <a:buChar char="•"/>
            </a:pP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Define use cases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3206800" y="1159371"/>
            <a:ext cx="2730550" cy="1363712"/>
          </a:xfrm>
          <a:prstGeom prst="roundRect">
            <a:avLst>
              <a:gd name="adj" fmla="val 5588"/>
            </a:avLst>
          </a:prstGeom>
          <a:solidFill>
            <a:srgbClr val="FFFFFF"/>
          </a:solidFill>
          <a:ln w="19050">
            <a:solidFill>
              <a:srgbClr val="16A085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3359200" y="1083171"/>
            <a:ext cx="560040" cy="171450"/>
          </a:xfrm>
          <a:prstGeom prst="roundRect">
            <a:avLst>
              <a:gd name="adj" fmla="val 55556"/>
            </a:avLst>
          </a:prstGeom>
          <a:solidFill>
            <a:srgbClr val="16A085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3435400" y="1102221"/>
            <a:ext cx="41579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PHASE 2</a:t>
            </a:r>
            <a:endParaRPr lang="en-US" sz="750" dirty="0"/>
          </a:p>
        </p:txBody>
      </p:sp>
      <p:sp>
        <p:nvSpPr>
          <p:cNvPr id="13" name="Text 11"/>
          <p:cNvSpPr/>
          <p:nvPr/>
        </p:nvSpPr>
        <p:spPr>
          <a:xfrm>
            <a:off x="3359200" y="1368921"/>
            <a:ext cx="247426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spcBef>
                <a:spcPts val="300"/>
              </a:spcBef>
              <a:spcAft>
                <a:spcPts val="375"/>
              </a:spcAft>
              <a:buNone/>
            </a:pPr>
            <a:r>
              <a:rPr lang="en-US" sz="1125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Pilot</a:t>
            </a:r>
            <a:endParaRPr lang="en-US" sz="1125" dirty="0"/>
          </a:p>
        </p:txBody>
      </p:sp>
      <p:sp>
        <p:nvSpPr>
          <p:cNvPr id="14" name="Text 12"/>
          <p:cNvSpPr/>
          <p:nvPr/>
        </p:nvSpPr>
        <p:spPr>
          <a:xfrm>
            <a:off x="3359200" y="1587996"/>
            <a:ext cx="247426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 3-6</a:t>
            </a:r>
            <a:endParaRPr lang="en-US" sz="825" dirty="0"/>
          </a:p>
        </p:txBody>
      </p:sp>
      <p:sp>
        <p:nvSpPr>
          <p:cNvPr id="15" name="Text 13"/>
          <p:cNvSpPr/>
          <p:nvPr/>
        </p:nvSpPr>
        <p:spPr>
          <a:xfrm>
            <a:off x="3359200" y="1791742"/>
            <a:ext cx="2425750" cy="578941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marL="76200" indent="-76200" algn="l">
              <a:lnSpc>
                <a:spcPts val="1170"/>
              </a:lnSpc>
              <a:spcAft>
                <a:spcPts val="225"/>
              </a:spcAft>
              <a:buSzPct val="100000"/>
              <a:buChar char="•"/>
            </a:pP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Deploy PostgreSQL</a:t>
            </a:r>
            <a:endParaRPr lang="en-US" sz="900" dirty="0"/>
          </a:p>
          <a:p>
            <a:pPr marL="76200" indent="-76200" algn="l">
              <a:lnSpc>
                <a:spcPts val="1170"/>
              </a:lnSpc>
              <a:spcAft>
                <a:spcPts val="225"/>
              </a:spcAft>
              <a:buSzPct val="100000"/>
              <a:buChar char="•"/>
            </a:pP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10-20 user group</a:t>
            </a:r>
            <a:endParaRPr lang="en-US" sz="900" dirty="0"/>
          </a:p>
          <a:p>
            <a:pPr marL="76200" indent="-76200" algn="l">
              <a:lnSpc>
                <a:spcPts val="1170"/>
              </a:lnSpc>
              <a:spcAft>
                <a:spcPts val="225"/>
              </a:spcAft>
              <a:buSzPct val="100000"/>
              <a:buChar char="•"/>
            </a:pP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Measure gains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6032599" y="1159371"/>
            <a:ext cx="2730550" cy="1363712"/>
          </a:xfrm>
          <a:prstGeom prst="roundRect">
            <a:avLst>
              <a:gd name="adj" fmla="val 5588"/>
            </a:avLst>
          </a:prstGeom>
          <a:solidFill>
            <a:srgbClr val="FFFFFF"/>
          </a:solidFill>
          <a:ln w="19050">
            <a:solidFill>
              <a:srgbClr val="16A085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6184999" y="1083171"/>
            <a:ext cx="560040" cy="171450"/>
          </a:xfrm>
          <a:prstGeom prst="roundRect">
            <a:avLst>
              <a:gd name="adj" fmla="val 55556"/>
            </a:avLst>
          </a:prstGeom>
          <a:solidFill>
            <a:srgbClr val="16A085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6261199" y="1102221"/>
            <a:ext cx="41579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PHASE 3</a:t>
            </a:r>
            <a:endParaRPr lang="en-US" sz="750" dirty="0"/>
          </a:p>
        </p:txBody>
      </p:sp>
      <p:sp>
        <p:nvSpPr>
          <p:cNvPr id="19" name="Text 17"/>
          <p:cNvSpPr/>
          <p:nvPr/>
        </p:nvSpPr>
        <p:spPr>
          <a:xfrm>
            <a:off x="6184999" y="1368921"/>
            <a:ext cx="247426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spcBef>
                <a:spcPts val="300"/>
              </a:spcBef>
              <a:spcAft>
                <a:spcPts val="375"/>
              </a:spcAft>
              <a:buNone/>
            </a:pPr>
            <a:r>
              <a:rPr lang="en-US" sz="1125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Expansion</a:t>
            </a:r>
            <a:endParaRPr lang="en-US" sz="1125" dirty="0"/>
          </a:p>
        </p:txBody>
      </p:sp>
      <p:sp>
        <p:nvSpPr>
          <p:cNvPr id="20" name="Text 18"/>
          <p:cNvSpPr/>
          <p:nvPr/>
        </p:nvSpPr>
        <p:spPr>
          <a:xfrm>
            <a:off x="6184999" y="1587996"/>
            <a:ext cx="247426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 7-12</a:t>
            </a:r>
            <a:endParaRPr lang="en-US" sz="825" dirty="0"/>
          </a:p>
        </p:txBody>
      </p:sp>
      <p:sp>
        <p:nvSpPr>
          <p:cNvPr id="21" name="Text 19"/>
          <p:cNvSpPr/>
          <p:nvPr/>
        </p:nvSpPr>
        <p:spPr>
          <a:xfrm>
            <a:off x="6184999" y="1791742"/>
            <a:ext cx="2425750" cy="578941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marL="76200" indent="-76200" algn="l">
              <a:lnSpc>
                <a:spcPts val="1170"/>
              </a:lnSpc>
              <a:spcAft>
                <a:spcPts val="225"/>
              </a:spcAft>
              <a:buSzPct val="100000"/>
              <a:buChar char="•"/>
            </a:pP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Add GitHub/Snyk</a:t>
            </a:r>
            <a:endParaRPr lang="en-US" sz="900" dirty="0"/>
          </a:p>
          <a:p>
            <a:pPr marL="76200" indent="-76200" algn="l">
              <a:lnSpc>
                <a:spcPts val="1170"/>
              </a:lnSpc>
              <a:spcAft>
                <a:spcPts val="225"/>
              </a:spcAft>
              <a:buSzPct val="100000"/>
              <a:buChar char="•"/>
            </a:pP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Company-wide rollout</a:t>
            </a:r>
            <a:endParaRPr lang="en-US" sz="900" dirty="0"/>
          </a:p>
          <a:p>
            <a:pPr marL="76200" indent="-76200" algn="l">
              <a:lnSpc>
                <a:spcPts val="1170"/>
              </a:lnSpc>
              <a:spcAft>
                <a:spcPts val="225"/>
              </a:spcAft>
              <a:buSzPct val="100000"/>
              <a:buChar char="•"/>
            </a:pP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Establish governance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381000" y="3052614"/>
            <a:ext cx="6038850" cy="1411486"/>
          </a:xfrm>
          <a:prstGeom prst="roundRect">
            <a:avLst>
              <a:gd name="adj" fmla="val 4049"/>
            </a:avLst>
          </a:prstGeom>
          <a:solidFill>
            <a:srgbClr val="E8F4F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514350" y="3185964"/>
            <a:ext cx="588759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spcAft>
                <a:spcPts val="600"/>
              </a:spcAft>
              <a:buNone/>
            </a:pPr>
            <a:r>
              <a:rPr lang="en-US" sz="1125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Critical Success Factors</a:t>
            </a:r>
            <a:endParaRPr lang="en-US" sz="1125" dirty="0"/>
          </a:p>
        </p:txBody>
      </p:sp>
      <p:sp>
        <p:nvSpPr>
          <p:cNvPr id="24" name="Text 22"/>
          <p:cNvSpPr/>
          <p:nvPr/>
        </p:nvSpPr>
        <p:spPr>
          <a:xfrm>
            <a:off x="514350" y="3433614"/>
            <a:ext cx="5772150" cy="897136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marL="76200" indent="-76200" algn="l">
              <a:lnSpc>
                <a:spcPts val="1260"/>
              </a:lnSpc>
              <a:spcAft>
                <a:spcPts val="375"/>
              </a:spcAft>
              <a:buSzPct val="100000"/>
              <a:buChar char="•"/>
            </a:pPr>
            <a:r>
              <a:rPr lang="en-US" sz="90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Executive Sponsorship</a:t>
            </a: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for resources</a:t>
            </a:r>
            <a:endParaRPr lang="en-US" sz="900" dirty="0"/>
          </a:p>
          <a:p>
            <a:pPr marL="76200" indent="-76200" algn="l">
              <a:lnSpc>
                <a:spcPts val="1260"/>
              </a:lnSpc>
              <a:spcAft>
                <a:spcPts val="375"/>
              </a:spcAft>
              <a:buSzPct val="100000"/>
              <a:buChar char="•"/>
            </a:pPr>
            <a:r>
              <a:rPr lang="en-US" sz="90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Partnership</a:t>
            </a: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from day one</a:t>
            </a:r>
            <a:endParaRPr lang="en-US" sz="900" dirty="0"/>
          </a:p>
          <a:p>
            <a:pPr marL="76200" indent="-76200" algn="l">
              <a:lnSpc>
                <a:spcPts val="1260"/>
              </a:lnSpc>
              <a:spcAft>
                <a:spcPts val="375"/>
              </a:spcAft>
              <a:buSzPct val="100000"/>
              <a:buChar char="•"/>
            </a:pPr>
            <a:r>
              <a:rPr lang="en-US" sz="90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User Training</a:t>
            </a: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for adoption</a:t>
            </a:r>
            <a:endParaRPr lang="en-US" sz="900" dirty="0"/>
          </a:p>
          <a:p>
            <a:pPr marL="76200" indent="-76200" algn="l">
              <a:lnSpc>
                <a:spcPts val="1260"/>
              </a:lnSpc>
              <a:spcAft>
                <a:spcPts val="375"/>
              </a:spcAft>
              <a:buSzPct val="100000"/>
              <a:buChar char="•"/>
            </a:pPr>
            <a:r>
              <a:rPr lang="en-US" sz="90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Metrics Tracking</a:t>
            </a:r>
            <a:r>
              <a:rPr lang="en-US" sz="9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for ROI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6572250" y="2637383"/>
            <a:ext cx="2190750" cy="2242096"/>
          </a:xfrm>
          <a:prstGeom prst="roundRect">
            <a:avLst>
              <a:gd name="adj" fmla="val 3478"/>
            </a:avLst>
          </a:prstGeom>
          <a:solidFill>
            <a:srgbClr val="1A4D7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6724650" y="2789783"/>
            <a:ext cx="192366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spcAft>
                <a:spcPts val="750"/>
              </a:spcAft>
              <a:buNone/>
            </a:pPr>
            <a:r>
              <a:rPr lang="en-US" sz="11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Investment Overview</a:t>
            </a:r>
            <a:endParaRPr lang="en-US" sz="1125" dirty="0"/>
          </a:p>
        </p:txBody>
      </p:sp>
      <p:sp>
        <p:nvSpPr>
          <p:cNvPr id="27" name="Text 25"/>
          <p:cNvSpPr/>
          <p:nvPr/>
        </p:nvSpPr>
        <p:spPr>
          <a:xfrm>
            <a:off x="6724650" y="3056483"/>
            <a:ext cx="19236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225"/>
              </a:spcAft>
              <a:buNone/>
            </a:pPr>
            <a:r>
              <a:rPr lang="en-US" sz="90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Setup Time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6724650" y="3245048"/>
            <a:ext cx="192366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2-3 weeks</a:t>
            </a:r>
            <a:endParaRPr lang="en-US" sz="1350" dirty="0"/>
          </a:p>
        </p:txBody>
      </p:sp>
      <p:sp>
        <p:nvSpPr>
          <p:cNvPr id="29" name="Text 27"/>
          <p:cNvSpPr/>
          <p:nvPr/>
        </p:nvSpPr>
        <p:spPr>
          <a:xfrm>
            <a:off x="6724650" y="3416498"/>
            <a:ext cx="192366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 data source</a:t>
            </a:r>
            <a:endParaRPr lang="en-US" sz="750" dirty="0"/>
          </a:p>
        </p:txBody>
      </p:sp>
      <p:sp>
        <p:nvSpPr>
          <p:cNvPr id="30" name="Text 28"/>
          <p:cNvSpPr/>
          <p:nvPr/>
        </p:nvSpPr>
        <p:spPr>
          <a:xfrm>
            <a:off x="6724650" y="3645098"/>
            <a:ext cx="19236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225"/>
              </a:spcAft>
              <a:buNone/>
            </a:pPr>
            <a:r>
              <a:rPr lang="en-US" sz="90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 Resources</a:t>
            </a:r>
            <a:endParaRPr lang="en-US" sz="900" dirty="0"/>
          </a:p>
        </p:txBody>
      </p:sp>
      <p:sp>
        <p:nvSpPr>
          <p:cNvPr id="31" name="Text 29"/>
          <p:cNvSpPr/>
          <p:nvPr/>
        </p:nvSpPr>
        <p:spPr>
          <a:xfrm>
            <a:off x="6724650" y="3833664"/>
            <a:ext cx="192366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1-2 FTE</a:t>
            </a:r>
            <a:endParaRPr lang="en-US" sz="1350" dirty="0"/>
          </a:p>
        </p:txBody>
      </p:sp>
      <p:sp>
        <p:nvSpPr>
          <p:cNvPr id="32" name="Text 30"/>
          <p:cNvSpPr/>
          <p:nvPr/>
        </p:nvSpPr>
        <p:spPr>
          <a:xfrm>
            <a:off x="6724650" y="4005114"/>
            <a:ext cx="192366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 implementation</a:t>
            </a:r>
            <a:endParaRPr lang="en-US" sz="750" dirty="0"/>
          </a:p>
        </p:txBody>
      </p:sp>
      <p:sp>
        <p:nvSpPr>
          <p:cNvPr id="33" name="Text 31"/>
          <p:cNvSpPr/>
          <p:nvPr/>
        </p:nvSpPr>
        <p:spPr>
          <a:xfrm>
            <a:off x="6724650" y="4233714"/>
            <a:ext cx="192366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225"/>
              </a:spcAft>
              <a:buNone/>
            </a:pPr>
            <a:r>
              <a:rPr lang="en-US" sz="90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Break-Even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6724650" y="4422279"/>
            <a:ext cx="192366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3-6 months</a:t>
            </a:r>
            <a:endParaRPr lang="en-US" sz="1350" dirty="0"/>
          </a:p>
        </p:txBody>
      </p:sp>
      <p:sp>
        <p:nvSpPr>
          <p:cNvPr id="35" name="Text 33"/>
          <p:cNvSpPr/>
          <p:nvPr/>
        </p:nvSpPr>
        <p:spPr>
          <a:xfrm>
            <a:off x="6724650" y="4593729"/>
            <a:ext cx="192366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D1DCE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typical ROI</a:t>
            </a:r>
            <a:endParaRPr lang="en-US" sz="750" dirty="0"/>
          </a:p>
        </p:txBody>
      </p:sp>
      <p:sp>
        <p:nvSpPr>
          <p:cNvPr id="36" name="Text 34"/>
          <p:cNvSpPr/>
          <p:nvPr/>
        </p:nvSpPr>
        <p:spPr>
          <a:xfrm>
            <a:off x="381000" y="4762500"/>
            <a:ext cx="8549640" cy="152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Start small, prove value, then scale across the organization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4b3a1ac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19075" y="400050"/>
            <a:ext cx="0" cy="571500"/>
          </a:xfrm>
          <a:prstGeom prst="line">
            <a:avLst/>
          </a:prstGeom>
          <a:noFill/>
          <a:ln w="57150">
            <a:solidFill>
              <a:srgbClr val="16A085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400050" y="628650"/>
            <a:ext cx="4371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</a:t>
            </a:r>
            <a:endParaRPr lang="en-US" sz="2700" dirty="0"/>
          </a:p>
        </p:txBody>
      </p:sp>
      <p:sp>
        <p:nvSpPr>
          <p:cNvPr id="5" name="Text 2"/>
          <p:cNvSpPr/>
          <p:nvPr/>
        </p:nvSpPr>
        <p:spPr>
          <a:xfrm>
            <a:off x="381000" y="1408658"/>
            <a:ext cx="3351848" cy="211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67"/>
              </a:lnSpc>
              <a:spcAft>
                <a:spcPts val="900"/>
              </a:spcAft>
              <a:buNone/>
            </a:pPr>
            <a:r>
              <a:rPr lang="en-US" sz="1500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Why MCP Matters for Your Business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381000" y="1886992"/>
            <a:ext cx="4991100" cy="885825"/>
          </a:xfrm>
          <a:prstGeom prst="roundRect">
            <a:avLst>
              <a:gd name="adj" fmla="val 4301"/>
            </a:avLst>
          </a:prstGeom>
          <a:solidFill>
            <a:srgbClr val="FFFFFF"/>
          </a:solidFill>
          <a:ln/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Shape 4"/>
          <p:cNvSpPr/>
          <p:nvPr/>
        </p:nvSpPr>
        <p:spPr>
          <a:xfrm>
            <a:off x="400050" y="1886992"/>
            <a:ext cx="0" cy="885825"/>
          </a:xfrm>
          <a:prstGeom prst="line">
            <a:avLst/>
          </a:prstGeom>
          <a:noFill/>
          <a:ln w="38100">
            <a:solidFill>
              <a:srgbClr val="16A0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2450" y="2020342"/>
            <a:ext cx="4780026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50"/>
              </a:spcAft>
              <a:buNone/>
            </a:pPr>
            <a:r>
              <a:rPr lang="en-US" sz="1125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Transform Decision Speed</a:t>
            </a:r>
            <a:endParaRPr lang="en-US" sz="1125" dirty="0"/>
          </a:p>
        </p:txBody>
      </p:sp>
      <p:sp>
        <p:nvSpPr>
          <p:cNvPr id="9" name="Text 6"/>
          <p:cNvSpPr/>
          <p:nvPr/>
        </p:nvSpPr>
        <p:spPr>
          <a:xfrm>
            <a:off x="552450" y="2239417"/>
            <a:ext cx="4780026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75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From hours of waiting to seconds of insight - MCP eliminates data access bottlenecks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381000" y="2925217"/>
            <a:ext cx="4991100" cy="885825"/>
          </a:xfrm>
          <a:prstGeom prst="roundRect">
            <a:avLst>
              <a:gd name="adj" fmla="val 4301"/>
            </a:avLst>
          </a:prstGeom>
          <a:solidFill>
            <a:srgbClr val="FFFFFF"/>
          </a:solidFill>
          <a:ln/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Shape 8"/>
          <p:cNvSpPr/>
          <p:nvPr/>
        </p:nvSpPr>
        <p:spPr>
          <a:xfrm>
            <a:off x="400050" y="2925217"/>
            <a:ext cx="0" cy="885825"/>
          </a:xfrm>
          <a:prstGeom prst="line">
            <a:avLst/>
          </a:prstGeom>
          <a:noFill/>
          <a:ln w="38100">
            <a:solidFill>
              <a:srgbClr val="16A0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52450" y="3058567"/>
            <a:ext cx="4780026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50"/>
              </a:spcAft>
              <a:buNone/>
            </a:pPr>
            <a:r>
              <a:rPr lang="en-US" sz="1125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Secure and Compliant</a:t>
            </a:r>
            <a:endParaRPr lang="en-US" sz="1125" dirty="0"/>
          </a:p>
        </p:txBody>
      </p:sp>
      <p:sp>
        <p:nvSpPr>
          <p:cNvPr id="13" name="Text 10"/>
          <p:cNvSpPr/>
          <p:nvPr/>
        </p:nvSpPr>
        <p:spPr>
          <a:xfrm>
            <a:off x="552450" y="3277642"/>
            <a:ext cx="4780026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75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Enterprise-grade security with full audit trails and controlled access permissions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381000" y="3963442"/>
            <a:ext cx="4991100" cy="685800"/>
          </a:xfrm>
          <a:prstGeom prst="roundRect">
            <a:avLst>
              <a:gd name="adj" fmla="val 5556"/>
            </a:avLst>
          </a:prstGeom>
          <a:solidFill>
            <a:srgbClr val="FFFFFF"/>
          </a:solidFill>
          <a:ln/>
          <a:effectLst>
            <a:outerShdw blurRad="38100" dist="19050" dir="5400000" algn="bl" rotWithShape="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Shape 12"/>
          <p:cNvSpPr/>
          <p:nvPr/>
        </p:nvSpPr>
        <p:spPr>
          <a:xfrm>
            <a:off x="400050" y="3963442"/>
            <a:ext cx="0" cy="685800"/>
          </a:xfrm>
          <a:prstGeom prst="line">
            <a:avLst/>
          </a:prstGeom>
          <a:noFill/>
          <a:ln w="38100">
            <a:solidFill>
              <a:srgbClr val="16A08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552450" y="4096792"/>
            <a:ext cx="4780026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50"/>
              </a:spcAft>
              <a:buNone/>
            </a:pPr>
            <a:r>
              <a:rPr lang="en-US" sz="1125" b="1" dirty="0">
                <a:solidFill>
                  <a:srgbClr val="1A4D7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Future-Proof Investment</a:t>
            </a:r>
            <a:endParaRPr lang="en-US" sz="1125" dirty="0"/>
          </a:p>
        </p:txBody>
      </p:sp>
      <p:sp>
        <p:nvSpPr>
          <p:cNvPr id="17" name="Text 14"/>
          <p:cNvSpPr/>
          <p:nvPr/>
        </p:nvSpPr>
        <p:spPr>
          <a:xfrm>
            <a:off x="552450" y="4315867"/>
            <a:ext cx="4780026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75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Open standard that works with any AI platform and scales with your needs</a:t>
            </a: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5524500" y="1139726"/>
            <a:ext cx="3238500" cy="3778448"/>
          </a:xfrm>
          <a:prstGeom prst="roundRect">
            <a:avLst>
              <a:gd name="adj" fmla="val 3529"/>
            </a:avLst>
          </a:prstGeom>
          <a:solidFill>
            <a:srgbClr val="1A4D7A"/>
          </a:solidFill>
          <a:ln/>
          <a:effectLst>
            <a:outerShdw blurRad="114300" dist="38100" dir="5400000" algn="bl" rotWithShape="0">
              <a:srgbClr val="000000">
                <a:alpha val="15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6"/>
          <p:cNvSpPr/>
          <p:nvPr/>
        </p:nvSpPr>
        <p:spPr>
          <a:xfrm>
            <a:off x="5753100" y="1368326"/>
            <a:ext cx="2836926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spcAft>
                <a:spcPts val="1350"/>
              </a:spcAft>
              <a:buNone/>
            </a:pPr>
            <a:r>
              <a:rPr lang="en-US" sz="15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Ready to Get Started?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5753100" y="1768376"/>
            <a:ext cx="2781300" cy="1766888"/>
          </a:xfrm>
          <a:prstGeom prst="roundRect">
            <a:avLst>
              <a:gd name="adj" fmla="val 3235"/>
            </a:avLst>
          </a:prstGeom>
          <a:solidFill>
            <a:srgbClr val="16A085">
              <a:alpha val="2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8"/>
          <p:cNvSpPr/>
          <p:nvPr/>
        </p:nvSpPr>
        <p:spPr>
          <a:xfrm>
            <a:off x="5905500" y="1920776"/>
            <a:ext cx="252603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Aft>
                <a:spcPts val="750"/>
              </a:spcAft>
              <a:buNone/>
            </a:pPr>
            <a:r>
              <a:rPr lang="en-US" sz="1050" b="1" dirty="0">
                <a:solidFill>
                  <a:srgbClr val="16A08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Immediate Actions</a:t>
            </a:r>
            <a:endParaRPr lang="en-US" sz="1050" dirty="0"/>
          </a:p>
        </p:txBody>
      </p:sp>
      <p:sp>
        <p:nvSpPr>
          <p:cNvPr id="22" name="Text 19"/>
          <p:cNvSpPr/>
          <p:nvPr/>
        </p:nvSpPr>
        <p:spPr>
          <a:xfrm>
            <a:off x="5905500" y="2168426"/>
            <a:ext cx="2476500" cy="1214438"/>
          </a:xfrm>
          <a:prstGeom prst="rect">
            <a:avLst/>
          </a:prstGeom>
          <a:noFill/>
          <a:ln/>
        </p:spPr>
        <p:txBody>
          <a:bodyPr wrap="square" lIns="85725" tIns="0" rIns="0" bIns="0" rtlCol="0" anchor="t"/>
          <a:lstStyle/>
          <a:p>
            <a:pPr marL="85725" indent="-85725" algn="l">
              <a:lnSpc>
                <a:spcPts val="1463"/>
              </a:lnSpc>
              <a:spcAft>
                <a:spcPts val="450"/>
              </a:spcAft>
              <a:buSzPct val="100000"/>
              <a:buChar char="•"/>
            </a:pPr>
            <a:r>
              <a:rPr lang="en-US" sz="9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Schedule discovery workshop with IT and Security</a:t>
            </a:r>
            <a:endParaRPr lang="en-US" sz="975" dirty="0"/>
          </a:p>
          <a:p>
            <a:pPr marL="85725" indent="-85725" algn="l">
              <a:lnSpc>
                <a:spcPts val="1463"/>
              </a:lnSpc>
              <a:spcAft>
                <a:spcPts val="450"/>
              </a:spcAft>
              <a:buSzPct val="100000"/>
              <a:buChar char="•"/>
            </a:pPr>
            <a:r>
              <a:rPr lang="en-US" sz="9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Identify 3-5 high-value use cases</a:t>
            </a:r>
            <a:endParaRPr lang="en-US" sz="975" dirty="0"/>
          </a:p>
          <a:p>
            <a:pPr marL="85725" indent="-85725" algn="l">
              <a:lnSpc>
                <a:spcPts val="1463"/>
              </a:lnSpc>
              <a:spcAft>
                <a:spcPts val="450"/>
              </a:spcAft>
              <a:buSzPct val="100000"/>
              <a:buChar char="•"/>
            </a:pPr>
            <a:r>
              <a:rPr lang="en-US" sz="9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Select pilot team (10-20 users)</a:t>
            </a:r>
            <a:endParaRPr lang="en-US" sz="975" dirty="0"/>
          </a:p>
          <a:p>
            <a:pPr marL="85725" indent="-85725" algn="l">
              <a:lnSpc>
                <a:spcPts val="1463"/>
              </a:lnSpc>
              <a:spcAft>
                <a:spcPts val="450"/>
              </a:spcAft>
              <a:buSzPct val="100000"/>
              <a:buChar char="•"/>
            </a:pPr>
            <a:r>
              <a:rPr lang="en-US" sz="9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Establish success metrics</a:t>
            </a:r>
            <a:endParaRPr lang="en-US" sz="975" dirty="0"/>
          </a:p>
        </p:txBody>
      </p:sp>
      <p:sp>
        <p:nvSpPr>
          <p:cNvPr id="23" name="Text 20"/>
          <p:cNvSpPr/>
          <p:nvPr/>
        </p:nvSpPr>
        <p:spPr>
          <a:xfrm>
            <a:off x="5753100" y="3687663"/>
            <a:ext cx="2781300" cy="1001911"/>
          </a:xfrm>
          <a:prstGeom prst="roundRect">
            <a:avLst>
              <a:gd name="adj" fmla="val 5704"/>
            </a:avLst>
          </a:prstGeom>
          <a:solidFill>
            <a:srgbClr val="16A085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1"/>
          <p:cNvSpPr/>
          <p:nvPr/>
        </p:nvSpPr>
        <p:spPr>
          <a:xfrm>
            <a:off x="5861304" y="3821013"/>
            <a:ext cx="2564892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75"/>
              </a:lnSpc>
              <a:spcAft>
                <a:spcPts val="450"/>
              </a:spcAft>
              <a:buNone/>
            </a:pPr>
            <a:r>
              <a:rPr lang="en-US" sz="11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Expected ROI Timeline</a:t>
            </a:r>
            <a:endParaRPr lang="en-US" sz="1125" dirty="0"/>
          </a:p>
        </p:txBody>
      </p:sp>
      <p:sp>
        <p:nvSpPr>
          <p:cNvPr id="25" name="Text 22"/>
          <p:cNvSpPr/>
          <p:nvPr/>
        </p:nvSpPr>
        <p:spPr>
          <a:xfrm>
            <a:off x="5861304" y="4078188"/>
            <a:ext cx="2564892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3-6</a:t>
            </a:r>
            <a:endParaRPr lang="en-US" sz="2400" dirty="0"/>
          </a:p>
        </p:txBody>
      </p:sp>
      <p:sp>
        <p:nvSpPr>
          <p:cNvPr id="26" name="Text 23"/>
          <p:cNvSpPr/>
          <p:nvPr/>
        </p:nvSpPr>
        <p:spPr>
          <a:xfrm>
            <a:off x="5861304" y="4382988"/>
            <a:ext cx="2564892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65"/>
              </a:lnSpc>
              <a:buNone/>
            </a:pPr>
            <a:r>
              <a:rPr lang="en-US" sz="975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months to positive ROI</a:t>
            </a:r>
            <a:endParaRPr lang="en-US" sz="975" dirty="0"/>
          </a:p>
        </p:txBody>
      </p:sp>
      <p:sp>
        <p:nvSpPr>
          <p:cNvPr id="27" name="Text 24"/>
          <p:cNvSpPr/>
          <p:nvPr/>
        </p:nvSpPr>
        <p:spPr>
          <a:xfrm>
            <a:off x="381000" y="4762500"/>
            <a:ext cx="8549640" cy="152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Questions? Contact your AI transformation team to explore MCP integration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630</Words>
  <Application>Microsoft Macintosh PowerPoint</Application>
  <PresentationFormat>On-screen Show (16:9)</PresentationFormat>
  <Paragraphs>131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MCP Servers: Enterprise Integration Guide</dc:title>
  <dc:subject>Model Context Protocol for Business Executives</dc:subject>
  <dc:creator>MCP Integration Team</dc:creator>
  <cp:lastModifiedBy>SYED RAZA</cp:lastModifiedBy>
  <cp:revision>2</cp:revision>
  <dcterms:created xsi:type="dcterms:W3CDTF">2026-01-07T05:23:40Z</dcterms:created>
  <dcterms:modified xsi:type="dcterms:W3CDTF">2026-01-07T06:13:02Z</dcterms:modified>
</cp:coreProperties>
</file>